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72" r:id="rId8"/>
    <p:sldId id="262" r:id="rId9"/>
    <p:sldId id="263" r:id="rId10"/>
    <p:sldId id="264" r:id="rId11"/>
    <p:sldId id="265" r:id="rId12"/>
    <p:sldId id="273" r:id="rId13"/>
    <p:sldId id="274" r:id="rId14"/>
    <p:sldId id="268" r:id="rId15"/>
    <p:sldId id="269" r:id="rId16"/>
    <p:sldId id="271" r:id="rId17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50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A3BB2824-6AA3-4052-A01D-F1485C6EF962}" type="datetimeFigureOut">
              <a:rPr lang="ar-IQ" smtClean="0"/>
              <a:t>27/07/1442</a:t>
            </a:fld>
            <a:endParaRPr lang="ar-IQ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IQ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7030B95E-3831-4DF8-89DF-187387DBFF2B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1875351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30B95E-3831-4DF8-89DF-187387DBFF2B}" type="slidenum">
              <a:rPr lang="ar-IQ" smtClean="0"/>
              <a:t>5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8901985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27/07/1442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27/07/1442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27/07/1442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27/07/1442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27/07/1442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27/07/1442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27/07/1442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27/07/1442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27/07/1442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27/07/1442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27/07/1442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t>27/07/1442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764705"/>
            <a:ext cx="7772400" cy="1368151"/>
          </a:xfrm>
        </p:spPr>
        <p:txBody>
          <a:bodyPr/>
          <a:lstStyle/>
          <a:p>
            <a:r>
              <a:rPr lang="en-US" altLang="en-US" b="1" dirty="0">
                <a:solidFill>
                  <a:srgbClr val="000000"/>
                </a:solidFill>
              </a:rPr>
              <a:t>Tapeworm  (</a:t>
            </a:r>
            <a:r>
              <a:rPr lang="en-US" altLang="en-US" b="1" i="1" dirty="0" err="1">
                <a:solidFill>
                  <a:srgbClr val="000000"/>
                </a:solidFill>
              </a:rPr>
              <a:t>Taenia</a:t>
            </a:r>
            <a:r>
              <a:rPr lang="en-US" altLang="en-US" b="1" i="1" dirty="0">
                <a:solidFill>
                  <a:srgbClr val="000000"/>
                </a:solidFill>
              </a:rPr>
              <a:t> </a:t>
            </a:r>
            <a:r>
              <a:rPr lang="en-US" altLang="en-US" b="1" dirty="0">
                <a:solidFill>
                  <a:srgbClr val="000000"/>
                </a:solidFill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</a:rPr>
              <a:t>spp</a:t>
            </a:r>
            <a:r>
              <a:rPr lang="en-US" altLang="en-US" b="1" dirty="0">
                <a:solidFill>
                  <a:srgbClr val="000000"/>
                </a:solidFill>
              </a:rPr>
              <a:t>) </a:t>
            </a:r>
            <a:endParaRPr lang="ar-IQ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827584" y="2132856"/>
            <a:ext cx="7416824" cy="3505944"/>
          </a:xfrm>
        </p:spPr>
        <p:txBody>
          <a:bodyPr/>
          <a:lstStyle/>
          <a:p>
            <a:endParaRPr lang="ar-IQ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712" y="2060848"/>
            <a:ext cx="7394575" cy="4337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4125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07504" y="476672"/>
            <a:ext cx="8733656" cy="6022354"/>
          </a:xfrm>
        </p:spPr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sz="3600" dirty="0" smtClean="0">
                <a:latin typeface="Andalus" pitchFamily="18" charset="-78"/>
                <a:cs typeface="Andalus" pitchFamily="18" charset="-78"/>
              </a:rPr>
              <a:t>  </a:t>
            </a:r>
            <a:r>
              <a:rPr lang="en-US" sz="3600" b="1" dirty="0" smtClean="0">
                <a:latin typeface="Andalus" pitchFamily="18" charset="-78"/>
                <a:cs typeface="Andalus" pitchFamily="18" charset="-78"/>
              </a:rPr>
              <a:t>Larval </a:t>
            </a:r>
            <a:r>
              <a:rPr lang="en-US" sz="3600" b="1" dirty="0" smtClean="0">
                <a:latin typeface="Andalus" pitchFamily="18" charset="-78"/>
                <a:cs typeface="Andalus" pitchFamily="18" charset="-78"/>
              </a:rPr>
              <a:t>stage </a:t>
            </a:r>
            <a:endParaRPr lang="en-US" sz="3600" b="1" dirty="0">
              <a:latin typeface="Andalus" pitchFamily="18" charset="-78"/>
              <a:cs typeface="Andalus" pitchFamily="18" charset="-78"/>
            </a:endParaRPr>
          </a:p>
          <a:p>
            <a:pPr marL="0" indent="0" algn="l" rtl="0">
              <a:lnSpc>
                <a:spcPct val="150000"/>
              </a:lnSpc>
              <a:buFont typeface="Wingdings" pitchFamily="2" charset="2"/>
              <a:buNone/>
            </a:pPr>
            <a:r>
              <a:rPr lang="en-US" sz="2800" dirty="0" smtClean="0">
                <a:latin typeface="Andalus" pitchFamily="18" charset="-78"/>
                <a:cs typeface="Andalus" pitchFamily="18" charset="-78"/>
              </a:rPr>
              <a:t>   The larval stage of </a:t>
            </a:r>
            <a:r>
              <a:rPr lang="en-US" sz="2800" dirty="0">
                <a:latin typeface="Andalus" pitchFamily="18" charset="-78"/>
                <a:cs typeface="Andalus" pitchFamily="18" charset="-78"/>
              </a:rPr>
              <a:t>T. </a:t>
            </a:r>
            <a:r>
              <a:rPr lang="en-US" sz="2800" dirty="0" err="1">
                <a:latin typeface="Andalus" pitchFamily="18" charset="-78"/>
                <a:cs typeface="Andalus" pitchFamily="18" charset="-78"/>
              </a:rPr>
              <a:t>saginata</a:t>
            </a:r>
            <a:r>
              <a:rPr lang="en-US" sz="28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800" dirty="0" smtClean="0">
                <a:latin typeface="Andalus" pitchFamily="18" charset="-78"/>
                <a:cs typeface="Andalus" pitchFamily="18" charset="-78"/>
              </a:rPr>
              <a:t>is </a:t>
            </a:r>
            <a:r>
              <a:rPr lang="en-US" sz="2800" b="1" dirty="0" err="1" smtClean="0">
                <a:latin typeface="Andalus" pitchFamily="18" charset="-78"/>
                <a:cs typeface="Andalus" pitchFamily="18" charset="-78"/>
              </a:rPr>
              <a:t>Cysticercus</a:t>
            </a:r>
            <a:r>
              <a:rPr lang="en-US" sz="2800" b="1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800" b="1" dirty="0" err="1" smtClean="0">
                <a:latin typeface="Andalus" pitchFamily="18" charset="-78"/>
                <a:cs typeface="Andalus" pitchFamily="18" charset="-78"/>
              </a:rPr>
              <a:t>bovis</a:t>
            </a:r>
            <a:r>
              <a:rPr lang="en-US" sz="2800" b="1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800" dirty="0" smtClean="0">
                <a:latin typeface="Andalus" pitchFamily="18" charset="-78"/>
                <a:cs typeface="Andalus" pitchFamily="18" charset="-78"/>
              </a:rPr>
              <a:t>,Consist </a:t>
            </a:r>
            <a:r>
              <a:rPr lang="en-US" sz="2800" dirty="0">
                <a:latin typeface="Andalus" pitchFamily="18" charset="-78"/>
                <a:cs typeface="Andalus" pitchFamily="18" charset="-78"/>
              </a:rPr>
              <a:t>of a fluid filled sac or bladder containing a small </a:t>
            </a:r>
            <a:r>
              <a:rPr lang="en-US" sz="2800" dirty="0" err="1">
                <a:latin typeface="Andalus" pitchFamily="18" charset="-78"/>
                <a:cs typeface="Andalus" pitchFamily="18" charset="-78"/>
              </a:rPr>
              <a:t>invaginated</a:t>
            </a:r>
            <a:r>
              <a:rPr lang="en-US" sz="28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800" dirty="0" err="1">
                <a:latin typeface="Andalus" pitchFamily="18" charset="-78"/>
                <a:cs typeface="Andalus" pitchFamily="18" charset="-78"/>
              </a:rPr>
              <a:t>scolex</a:t>
            </a:r>
            <a:r>
              <a:rPr lang="en-US" sz="2800" dirty="0">
                <a:latin typeface="Andalus" pitchFamily="18" charset="-78"/>
                <a:cs typeface="Andalus" pitchFamily="18" charset="-78"/>
              </a:rPr>
              <a:t> which has suckers but no hooks.</a:t>
            </a:r>
            <a:endParaRPr lang="ar-IQ" sz="2800" dirty="0"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110497"/>
            <a:ext cx="4135040" cy="3329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140967"/>
            <a:ext cx="3816424" cy="3298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5553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51520" y="764704"/>
            <a:ext cx="8712968" cy="5904656"/>
          </a:xfrm>
        </p:spPr>
        <p:txBody>
          <a:bodyPr/>
          <a:lstStyle/>
          <a:p>
            <a:pPr marL="0" indent="0" algn="l" rtl="0">
              <a:buNone/>
            </a:pPr>
            <a:r>
              <a:rPr lang="en-US" sz="4000" b="1" i="1" dirty="0" err="1" smtClean="0">
                <a:latin typeface="Andalus" pitchFamily="18" charset="-78"/>
                <a:cs typeface="Andalus" pitchFamily="18" charset="-78"/>
              </a:rPr>
              <a:t>Taenia</a:t>
            </a:r>
            <a:r>
              <a:rPr lang="en-US" sz="4000" b="1" i="1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4000" b="1" i="1" dirty="0" err="1" smtClean="0">
                <a:latin typeface="Andalus" pitchFamily="18" charset="-78"/>
                <a:cs typeface="Andalus" pitchFamily="18" charset="-78"/>
              </a:rPr>
              <a:t>solium</a:t>
            </a:r>
            <a:r>
              <a:rPr lang="en-US" sz="4000" b="1" i="1" dirty="0" smtClean="0">
                <a:latin typeface="Andalus" pitchFamily="18" charset="-78"/>
                <a:cs typeface="Andalus" pitchFamily="18" charset="-78"/>
              </a:rPr>
              <a:t> </a:t>
            </a:r>
          </a:p>
          <a:p>
            <a:pPr marL="0" indent="0" algn="l" rtl="0">
              <a:buNone/>
            </a:pPr>
            <a:r>
              <a:rPr lang="en-US" dirty="0" smtClean="0">
                <a:latin typeface="Andalus" pitchFamily="18" charset="-78"/>
                <a:cs typeface="Andalus" pitchFamily="18" charset="-78"/>
              </a:rPr>
              <a:t>   </a:t>
            </a:r>
            <a:r>
              <a:rPr lang="en-US" sz="3600" dirty="0" smtClean="0">
                <a:latin typeface="Andalus" pitchFamily="18" charset="-78"/>
                <a:cs typeface="Andalus" pitchFamily="18" charset="-78"/>
              </a:rPr>
              <a:t>A </a:t>
            </a:r>
            <a:r>
              <a:rPr lang="en-US" sz="3600" dirty="0">
                <a:latin typeface="Andalus" pitchFamily="18" charset="-78"/>
                <a:cs typeface="Andalus" pitchFamily="18" charset="-78"/>
              </a:rPr>
              <a:t>tapeworm that is parasitic in humans and is acquired by eating infected pork </a:t>
            </a:r>
            <a:r>
              <a:rPr lang="en-US" sz="3600" dirty="0" smtClean="0">
                <a:latin typeface="Andalus" pitchFamily="18" charset="-78"/>
                <a:cs typeface="Andalus" pitchFamily="18" charset="-78"/>
              </a:rPr>
              <a:t>that </a:t>
            </a:r>
            <a:r>
              <a:rPr lang="en-US" sz="3600" dirty="0" err="1" smtClean="0">
                <a:latin typeface="Andalus" pitchFamily="18" charset="-78"/>
                <a:cs typeface="Andalus" pitchFamily="18" charset="-78"/>
              </a:rPr>
              <a:t>isinsufficiently</a:t>
            </a:r>
            <a:r>
              <a:rPr lang="en-US" sz="36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3600" dirty="0">
                <a:latin typeface="Andalus" pitchFamily="18" charset="-78"/>
                <a:cs typeface="Andalus" pitchFamily="18" charset="-78"/>
              </a:rPr>
              <a:t>cooked</a:t>
            </a:r>
            <a:r>
              <a:rPr lang="en-US" sz="3600" dirty="0" smtClean="0">
                <a:latin typeface="Andalus" pitchFamily="18" charset="-78"/>
                <a:cs typeface="Andalus" pitchFamily="18" charset="-78"/>
              </a:rPr>
              <a:t>.</a:t>
            </a:r>
            <a:r>
              <a:rPr lang="en-US" sz="3600" dirty="0">
                <a:latin typeface="Andalus" pitchFamily="18" charset="-78"/>
                <a:cs typeface="Andalus" pitchFamily="18" charset="-78"/>
              </a:rPr>
              <a:t> The </a:t>
            </a:r>
            <a:r>
              <a:rPr lang="en-US" sz="3600" dirty="0" smtClean="0">
                <a:latin typeface="Andalus" pitchFamily="18" charset="-78"/>
                <a:cs typeface="Andalus" pitchFamily="18" charset="-78"/>
              </a:rPr>
              <a:t>adult</a:t>
            </a:r>
            <a:r>
              <a:rPr lang="en-US" sz="3600" dirty="0">
                <a:latin typeface="Andalus" pitchFamily="18" charset="-78"/>
                <a:cs typeface="Andalus" pitchFamily="18" charset="-78"/>
              </a:rPr>
              <a:t> has a head (</a:t>
            </a:r>
            <a:r>
              <a:rPr lang="en-US" sz="3600" dirty="0" err="1">
                <a:latin typeface="Andalus" pitchFamily="18" charset="-78"/>
                <a:cs typeface="Andalus" pitchFamily="18" charset="-78"/>
              </a:rPr>
              <a:t>scolex</a:t>
            </a:r>
            <a:r>
              <a:rPr lang="en-US" sz="3600" dirty="0">
                <a:latin typeface="Andalus" pitchFamily="18" charset="-78"/>
                <a:cs typeface="Andalus" pitchFamily="18" charset="-78"/>
              </a:rPr>
              <a:t>) that consists of four suckers and a </a:t>
            </a:r>
            <a:r>
              <a:rPr lang="en-US" sz="3600" dirty="0" err="1">
                <a:latin typeface="Andalus" pitchFamily="18" charset="-78"/>
                <a:cs typeface="Andalus" pitchFamily="18" charset="-78"/>
              </a:rPr>
              <a:t>rostellum</a:t>
            </a:r>
            <a:r>
              <a:rPr lang="en-US" sz="3600" dirty="0">
                <a:latin typeface="Andalus" pitchFamily="18" charset="-78"/>
                <a:cs typeface="Andalus" pitchFamily="18" charset="-78"/>
              </a:rPr>
              <a:t> with a double crown of </a:t>
            </a:r>
            <a:r>
              <a:rPr lang="en-US" sz="3600" dirty="0" smtClean="0">
                <a:latin typeface="Andalus" pitchFamily="18" charset="-78"/>
                <a:cs typeface="Andalus" pitchFamily="18" charset="-78"/>
              </a:rPr>
              <a:t>hook , </a:t>
            </a:r>
            <a:r>
              <a:rPr lang="en-US" sz="3600" dirty="0">
                <a:latin typeface="Andalus" pitchFamily="18" charset="-78"/>
                <a:cs typeface="Andalus" pitchFamily="18" charset="-78"/>
              </a:rPr>
              <a:t>The Adult </a:t>
            </a:r>
            <a:r>
              <a:rPr lang="en-US" sz="3600" dirty="0" err="1" smtClean="0">
                <a:latin typeface="Andalus" pitchFamily="18" charset="-78"/>
                <a:cs typeface="Andalus" pitchFamily="18" charset="-78"/>
              </a:rPr>
              <a:t>T.solium</a:t>
            </a:r>
            <a:r>
              <a:rPr lang="en-US" sz="36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3600" dirty="0" smtClean="0">
                <a:latin typeface="Andalus" pitchFamily="18" charset="-78"/>
                <a:cs typeface="Andalus" pitchFamily="18" charset="-78"/>
              </a:rPr>
              <a:t>measures </a:t>
            </a:r>
            <a:r>
              <a:rPr lang="en-US" sz="3600" dirty="0">
                <a:latin typeface="Andalus" pitchFamily="18" charset="-78"/>
                <a:cs typeface="Andalus" pitchFamily="18" charset="-78"/>
              </a:rPr>
              <a:t>2-6 </a:t>
            </a:r>
            <a:r>
              <a:rPr lang="en-US" sz="3600" dirty="0" err="1" smtClean="0">
                <a:latin typeface="Andalus" pitchFamily="18" charset="-78"/>
                <a:cs typeface="Andalus" pitchFamily="18" charset="-78"/>
              </a:rPr>
              <a:t>metres</a:t>
            </a:r>
            <a:r>
              <a:rPr lang="en-US" sz="36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3600" dirty="0" smtClean="0">
                <a:latin typeface="Andalus" pitchFamily="18" charset="-78"/>
                <a:cs typeface="Andalus" pitchFamily="18" charset="-78"/>
              </a:rPr>
              <a:t>in </a:t>
            </a:r>
            <a:r>
              <a:rPr lang="en-US" sz="3600" dirty="0">
                <a:latin typeface="Andalus" pitchFamily="18" charset="-78"/>
                <a:cs typeface="Andalus" pitchFamily="18" charset="-78"/>
              </a:rPr>
              <a:t>length</a:t>
            </a:r>
            <a:endParaRPr lang="ar-IQ" sz="3600" dirty="0">
              <a:latin typeface="Andalus" pitchFamily="18" charset="-78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19187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pPr algn="l" rtl="0"/>
            <a:r>
              <a:rPr lang="en-US" dirty="0">
                <a:latin typeface="Andalus" pitchFamily="18" charset="-78"/>
                <a:cs typeface="Andalus" pitchFamily="18" charset="-78"/>
              </a:rPr>
              <a:t>Larval stage 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pPr marL="0" indent="0" algn="l" rtl="0">
              <a:buNone/>
            </a:pPr>
            <a:r>
              <a:rPr lang="en-US" dirty="0">
                <a:latin typeface="Andalus" pitchFamily="18" charset="-78"/>
                <a:cs typeface="Andalus" pitchFamily="18" charset="-78"/>
              </a:rPr>
              <a:t>Larva of </a:t>
            </a:r>
            <a:r>
              <a:rPr lang="en-US" i="1" dirty="0" err="1">
                <a:latin typeface="Andalus" pitchFamily="18" charset="-78"/>
                <a:cs typeface="Andalus" pitchFamily="18" charset="-78"/>
              </a:rPr>
              <a:t>T.solium</a:t>
            </a:r>
            <a:r>
              <a:rPr lang="en-US" dirty="0">
                <a:latin typeface="Andalus" pitchFamily="18" charset="-78"/>
                <a:cs typeface="Andalus" pitchFamily="18" charset="-78"/>
              </a:rPr>
              <a:t> called </a:t>
            </a:r>
            <a:r>
              <a:rPr lang="en-US" b="1" i="1" dirty="0" err="1" smtClean="0">
                <a:latin typeface="Andalus" pitchFamily="18" charset="-78"/>
                <a:cs typeface="Andalus" pitchFamily="18" charset="-78"/>
              </a:rPr>
              <a:t>cysticercus</a:t>
            </a:r>
            <a:r>
              <a:rPr lang="en-US" b="1" i="1" dirty="0" smtClean="0">
                <a:latin typeface="Andalus" pitchFamily="18" charset="-78"/>
                <a:cs typeface="Andalus" pitchFamily="18" charset="-78"/>
              </a:rPr>
              <a:t> cellulose </a:t>
            </a:r>
            <a:r>
              <a:rPr lang="en-US" dirty="0">
                <a:latin typeface="Andalus" pitchFamily="18" charset="-78"/>
                <a:cs typeface="Andalus" pitchFamily="18" charset="-78"/>
              </a:rPr>
              <a:t>. 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It is consist </a:t>
            </a:r>
            <a:r>
              <a:rPr lang="en-US" dirty="0">
                <a:latin typeface="Andalus" pitchFamily="18" charset="-78"/>
                <a:cs typeface="Andalus" pitchFamily="18" charset="-78"/>
              </a:rPr>
              <a:t>of a pea-sized fluid-filled bladder with an </a:t>
            </a:r>
            <a:r>
              <a:rPr lang="en-US" dirty="0" err="1">
                <a:latin typeface="Andalus" pitchFamily="18" charset="-78"/>
                <a:cs typeface="Andalus" pitchFamily="18" charset="-78"/>
              </a:rPr>
              <a:t>invaginated</a:t>
            </a:r>
            <a:r>
              <a:rPr lang="en-US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>
                <a:latin typeface="Andalus" pitchFamily="18" charset="-78"/>
                <a:cs typeface="Andalus" pitchFamily="18" charset="-78"/>
              </a:rPr>
              <a:t>scolex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.</a:t>
            </a:r>
          </a:p>
          <a:p>
            <a:pPr marL="0" indent="0" algn="l" rtl="0">
              <a:buNone/>
            </a:pPr>
            <a:endParaRPr lang="en-US" dirty="0">
              <a:latin typeface="Andalus" pitchFamily="18" charset="-78"/>
              <a:cs typeface="Andalus" pitchFamily="18" charset="-78"/>
            </a:endParaRPr>
          </a:p>
          <a:p>
            <a:pPr marL="0" indent="0" algn="l" rtl="0">
              <a:buNone/>
            </a:pPr>
            <a:r>
              <a:rPr lang="en-US" b="1" dirty="0" err="1" smtClean="0">
                <a:latin typeface="Andalus" pitchFamily="18" charset="-78"/>
                <a:cs typeface="Andalus" pitchFamily="18" charset="-78"/>
              </a:rPr>
              <a:t>Cysticercosis</a:t>
            </a:r>
            <a:r>
              <a:rPr lang="en-US" b="1" dirty="0" smtClean="0">
                <a:latin typeface="Andalus" pitchFamily="18" charset="-78"/>
                <a:cs typeface="Andalus" pitchFamily="18" charset="-78"/>
              </a:rPr>
              <a:t> :</a:t>
            </a:r>
            <a:r>
              <a:rPr lang="en-US" dirty="0">
                <a:latin typeface="Andalus" pitchFamily="18" charset="-78"/>
                <a:cs typeface="Andalus" pitchFamily="18" charset="-78"/>
              </a:rPr>
              <a:t> is an infection of both humans and pigs with the larval stages of </a:t>
            </a:r>
            <a:r>
              <a:rPr lang="en-US" i="1" dirty="0" smtClean="0">
                <a:latin typeface="Andalus" pitchFamily="18" charset="-78"/>
                <a:cs typeface="Andalus" pitchFamily="18" charset="-78"/>
              </a:rPr>
              <a:t>T. </a:t>
            </a:r>
            <a:r>
              <a:rPr lang="en-US" i="1" dirty="0" err="1">
                <a:latin typeface="Andalus" pitchFamily="18" charset="-78"/>
                <a:cs typeface="Andalus" pitchFamily="18" charset="-78"/>
              </a:rPr>
              <a:t>solium</a:t>
            </a:r>
            <a:r>
              <a:rPr lang="en-US" i="1" dirty="0">
                <a:latin typeface="Andalus" pitchFamily="18" charset="-78"/>
                <a:cs typeface="Andalus" pitchFamily="18" charset="-78"/>
              </a:rPr>
              <a:t>. </a:t>
            </a:r>
            <a:r>
              <a:rPr lang="en-US" dirty="0">
                <a:latin typeface="Andalus" pitchFamily="18" charset="-78"/>
                <a:cs typeface="Andalus" pitchFamily="18" charset="-78"/>
              </a:rPr>
              <a:t>This infection is caused by ingestion of eggs shed in the feces of a human tapeworm carrier</a:t>
            </a:r>
            <a:endParaRPr lang="ar-IQ" dirty="0">
              <a:latin typeface="Andalus" pitchFamily="18" charset="-78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57340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861048"/>
            <a:ext cx="4176464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48768"/>
            <a:ext cx="4104456" cy="3309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48768"/>
            <a:ext cx="4032448" cy="3309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6923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pPr algn="l" rtl="0"/>
            <a:r>
              <a:rPr lang="en-US" dirty="0"/>
              <a:t>Laboratory diagnosis of </a:t>
            </a:r>
            <a:r>
              <a:rPr lang="en-US" dirty="0" err="1"/>
              <a:t>Taeniasis</a:t>
            </a: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51520" y="1196752"/>
            <a:ext cx="8640960" cy="5400600"/>
          </a:xfrm>
        </p:spPr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dirty="0" smtClean="0"/>
              <a:t> </a:t>
            </a:r>
            <a:r>
              <a:rPr lang="en-US" sz="2800" dirty="0">
                <a:latin typeface="Andalus" pitchFamily="18" charset="-78"/>
                <a:cs typeface="Andalus" pitchFamily="18" charset="-78"/>
              </a:rPr>
              <a:t>1- Stool examination </a:t>
            </a:r>
            <a:r>
              <a:rPr lang="en-US" sz="2800" dirty="0" smtClean="0">
                <a:latin typeface="Andalus" pitchFamily="18" charset="-78"/>
                <a:cs typeface="Andalus" pitchFamily="18" charset="-78"/>
              </a:rPr>
              <a:t>in this exam show </a:t>
            </a:r>
            <a:r>
              <a:rPr lang="en-US" sz="2800" dirty="0">
                <a:latin typeface="Andalus" pitchFamily="18" charset="-78"/>
                <a:cs typeface="Andalus" pitchFamily="18" charset="-78"/>
              </a:rPr>
              <a:t>Eggs </a:t>
            </a:r>
            <a:r>
              <a:rPr lang="en-US" sz="2800" dirty="0" smtClean="0">
                <a:latin typeface="Andalus" pitchFamily="18" charset="-78"/>
                <a:cs typeface="Andalus" pitchFamily="18" charset="-78"/>
              </a:rPr>
              <a:t>and </a:t>
            </a:r>
            <a:r>
              <a:rPr lang="en-US" sz="2800" dirty="0" err="1" smtClean="0">
                <a:latin typeface="Andalus" pitchFamily="18" charset="-78"/>
                <a:cs typeface="Andalus" pitchFamily="18" charset="-78"/>
              </a:rPr>
              <a:t>Proglottids</a:t>
            </a:r>
            <a:endParaRPr lang="en-US" sz="2800" dirty="0" smtClean="0">
              <a:latin typeface="Andalus" pitchFamily="18" charset="-78"/>
              <a:cs typeface="Andalus" pitchFamily="18" charset="-78"/>
            </a:endParaRPr>
          </a:p>
          <a:p>
            <a:pPr marL="0" indent="0" algn="l" rtl="0">
              <a:buNone/>
            </a:pPr>
            <a:r>
              <a:rPr lang="en-US" sz="28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800" dirty="0">
                <a:latin typeface="Andalus" pitchFamily="18" charset="-78"/>
                <a:cs typeface="Andalus" pitchFamily="18" charset="-78"/>
              </a:rPr>
              <a:t>2- </a:t>
            </a:r>
            <a:r>
              <a:rPr lang="en-US" sz="2800" dirty="0" smtClean="0">
                <a:latin typeface="Andalus" pitchFamily="18" charset="-78"/>
                <a:cs typeface="Andalus" pitchFamily="18" charset="-78"/>
              </a:rPr>
              <a:t>Species </a:t>
            </a:r>
            <a:r>
              <a:rPr lang="en-US" sz="2800" dirty="0">
                <a:latin typeface="Andalus" pitchFamily="18" charset="-78"/>
                <a:cs typeface="Andalus" pitchFamily="18" charset="-78"/>
              </a:rPr>
              <a:t>identification based on </a:t>
            </a:r>
            <a:r>
              <a:rPr lang="en-US" sz="2800" dirty="0" err="1" smtClean="0">
                <a:latin typeface="Andalus" pitchFamily="18" charset="-78"/>
                <a:cs typeface="Andalus" pitchFamily="18" charset="-78"/>
              </a:rPr>
              <a:t>proglattid</a:t>
            </a:r>
            <a:r>
              <a:rPr lang="en-US" sz="2800" dirty="0" smtClean="0">
                <a:latin typeface="Andalus" pitchFamily="18" charset="-78"/>
                <a:cs typeface="Andalus" pitchFamily="18" charset="-78"/>
              </a:rPr>
              <a:t> morphology </a:t>
            </a:r>
          </a:p>
          <a:p>
            <a:pPr marL="0" indent="0" algn="l" rtl="0">
              <a:buNone/>
            </a:pPr>
            <a:r>
              <a:rPr lang="en-US" sz="2800" dirty="0" smtClean="0">
                <a:latin typeface="Andalus" pitchFamily="18" charset="-78"/>
                <a:cs typeface="Andalus" pitchFamily="18" charset="-78"/>
              </a:rPr>
              <a:t>3-Scolex </a:t>
            </a:r>
            <a:r>
              <a:rPr lang="en-US" sz="2800" dirty="0">
                <a:latin typeface="Andalus" pitchFamily="18" charset="-78"/>
                <a:cs typeface="Andalus" pitchFamily="18" charset="-78"/>
              </a:rPr>
              <a:t>identification </a:t>
            </a:r>
            <a:endParaRPr lang="en-US" sz="2800" dirty="0" smtClean="0">
              <a:latin typeface="Andalus" pitchFamily="18" charset="-78"/>
              <a:cs typeface="Andalus" pitchFamily="18" charset="-78"/>
            </a:endParaRPr>
          </a:p>
          <a:p>
            <a:pPr marL="0" indent="0" algn="l" rtl="0">
              <a:buNone/>
            </a:pPr>
            <a:r>
              <a:rPr lang="en-US" sz="2800" dirty="0" smtClean="0">
                <a:latin typeface="Andalus" pitchFamily="18" charset="-78"/>
                <a:cs typeface="Andalus" pitchFamily="18" charset="-78"/>
              </a:rPr>
              <a:t>4</a:t>
            </a:r>
            <a:r>
              <a:rPr lang="en-US" sz="2800" dirty="0" smtClean="0">
                <a:latin typeface="Andalus" pitchFamily="18" charset="-78"/>
                <a:cs typeface="Andalus" pitchFamily="18" charset="-78"/>
              </a:rPr>
              <a:t>- Molecular methods Done by PCR</a:t>
            </a:r>
          </a:p>
          <a:p>
            <a:pPr marL="0" indent="0" algn="l" rtl="0">
              <a:buNone/>
            </a:pPr>
            <a:r>
              <a:rPr lang="en-US" sz="2800" dirty="0">
                <a:latin typeface="Andalus" pitchFamily="18" charset="-78"/>
                <a:cs typeface="Andalus" pitchFamily="18" charset="-78"/>
              </a:rPr>
              <a:t>5</a:t>
            </a:r>
            <a:r>
              <a:rPr lang="en-US" sz="2800" dirty="0" smtClean="0">
                <a:latin typeface="Andalus" pitchFamily="18" charset="-78"/>
                <a:cs typeface="Andalus" pitchFamily="18" charset="-78"/>
              </a:rPr>
              <a:t>- X-RAY calcified </a:t>
            </a:r>
            <a:r>
              <a:rPr lang="en-US" sz="2800" dirty="0" err="1" smtClean="0">
                <a:latin typeface="Andalus" pitchFamily="18" charset="-78"/>
                <a:cs typeface="Andalus" pitchFamily="18" charset="-78"/>
              </a:rPr>
              <a:t>cysticercus</a:t>
            </a:r>
            <a:r>
              <a:rPr lang="en-US" sz="2800" dirty="0" smtClean="0">
                <a:latin typeface="Andalus" pitchFamily="18" charset="-78"/>
                <a:cs typeface="Andalus" pitchFamily="18" charset="-78"/>
              </a:rPr>
              <a:t> can be detected</a:t>
            </a:r>
          </a:p>
          <a:p>
            <a:pPr marL="0" indent="0" algn="l" rtl="0">
              <a:buNone/>
            </a:pPr>
            <a:endParaRPr lang="en-US" sz="2800" dirty="0" smtClean="0"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13314" name="Picture 2" descr="C:\Users\Dr.Katherine\Desktop\18-0217-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293096"/>
            <a:ext cx="7056784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8207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792088"/>
          </a:xfrm>
        </p:spPr>
        <p:txBody>
          <a:bodyPr>
            <a:normAutofit fontScale="90000"/>
          </a:bodyPr>
          <a:lstStyle/>
          <a:p>
            <a:pPr algn="l" rtl="0"/>
            <a:r>
              <a:rPr lang="en-US" altLang="en-US" sz="3600" dirty="0" smtClean="0">
                <a:solidFill>
                  <a:srgbClr val="000000"/>
                </a:solidFill>
                <a:latin typeface="Andalus" pitchFamily="18" charset="-78"/>
                <a:cs typeface="Andalus" pitchFamily="18" charset="-78"/>
              </a:rPr>
              <a:t>Differences </a:t>
            </a:r>
            <a:r>
              <a:rPr lang="en-US" altLang="en-US" sz="3600" dirty="0">
                <a:solidFill>
                  <a:srgbClr val="000000"/>
                </a:solidFill>
                <a:latin typeface="Andalus" pitchFamily="18" charset="-78"/>
                <a:cs typeface="Andalus" pitchFamily="18" charset="-78"/>
              </a:rPr>
              <a:t>between T. </a:t>
            </a:r>
            <a:r>
              <a:rPr lang="en-US" altLang="en-US" sz="3600" dirty="0" err="1" smtClean="0">
                <a:solidFill>
                  <a:srgbClr val="000000"/>
                </a:solidFill>
                <a:latin typeface="Andalus" pitchFamily="18" charset="-78"/>
                <a:cs typeface="Andalus" pitchFamily="18" charset="-78"/>
              </a:rPr>
              <a:t>saginata</a:t>
            </a:r>
            <a:r>
              <a:rPr lang="en-US" altLang="en-US" sz="3600" dirty="0">
                <a:solidFill>
                  <a:srgbClr val="000000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altLang="en-US" sz="3600" dirty="0" smtClean="0">
                <a:solidFill>
                  <a:srgbClr val="000000"/>
                </a:solidFill>
                <a:latin typeface="Andalus" pitchFamily="18" charset="-78"/>
                <a:cs typeface="Andalus" pitchFamily="18" charset="-78"/>
              </a:rPr>
              <a:t>and T</a:t>
            </a:r>
            <a:r>
              <a:rPr lang="en-US" altLang="en-US" sz="3600" dirty="0">
                <a:solidFill>
                  <a:srgbClr val="000000"/>
                </a:solidFill>
                <a:latin typeface="Andalus" pitchFamily="18" charset="-78"/>
                <a:cs typeface="Andalus" pitchFamily="18" charset="-78"/>
              </a:rPr>
              <a:t>. </a:t>
            </a:r>
            <a:r>
              <a:rPr lang="en-US" altLang="en-US" sz="3600" dirty="0" err="1" smtClean="0">
                <a:solidFill>
                  <a:srgbClr val="000000"/>
                </a:solidFill>
                <a:latin typeface="Andalus" pitchFamily="18" charset="-78"/>
                <a:cs typeface="Andalus" pitchFamily="18" charset="-78"/>
              </a:rPr>
              <a:t>solium</a:t>
            </a:r>
            <a:endParaRPr lang="ar-IQ" sz="3600" dirty="0">
              <a:latin typeface="Andalus" pitchFamily="18" charset="-78"/>
              <a:cs typeface="Andalus" pitchFamily="18" charset="-78"/>
            </a:endParaRPr>
          </a:p>
        </p:txBody>
      </p:sp>
      <p:graphicFrame>
        <p:nvGraphicFramePr>
          <p:cNvPr id="4" name="عنصر نائب للمحتوى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68277207"/>
              </p:ext>
            </p:extLst>
          </p:nvPr>
        </p:nvGraphicFramePr>
        <p:xfrm>
          <a:off x="251520" y="1196752"/>
          <a:ext cx="8626476" cy="5383815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875492"/>
                <a:gridCol w="2875492"/>
                <a:gridCol w="2875492"/>
              </a:tblGrid>
              <a:tr h="659839">
                <a:tc>
                  <a:txBody>
                    <a:bodyPr/>
                    <a:lstStyle/>
                    <a:p>
                      <a:pPr algn="l" rtl="0"/>
                      <a:r>
                        <a:rPr lang="en-US" sz="2400" i="1" dirty="0" smtClean="0">
                          <a:latin typeface="Andalus" pitchFamily="18" charset="-78"/>
                          <a:cs typeface="Andalus" pitchFamily="18" charset="-78"/>
                        </a:rPr>
                        <a:t>T. </a:t>
                      </a:r>
                      <a:r>
                        <a:rPr lang="en-US" sz="2400" i="1" dirty="0" err="1" smtClean="0">
                          <a:latin typeface="Andalus" pitchFamily="18" charset="-78"/>
                          <a:cs typeface="Andalus" pitchFamily="18" charset="-78"/>
                        </a:rPr>
                        <a:t>solium</a:t>
                      </a:r>
                      <a:r>
                        <a:rPr lang="en-US" sz="2400" i="1" dirty="0" smtClean="0">
                          <a:latin typeface="Andalus" pitchFamily="18" charset="-78"/>
                          <a:cs typeface="Andalus" pitchFamily="18" charset="-78"/>
                        </a:rPr>
                        <a:t> </a:t>
                      </a:r>
                      <a:endParaRPr lang="ar-IQ" sz="2400" i="1" dirty="0">
                        <a:latin typeface="Andalus" pitchFamily="18" charset="-78"/>
                        <a:cs typeface="Andalus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400" i="1" dirty="0" smtClean="0">
                          <a:latin typeface="Andalus" pitchFamily="18" charset="-78"/>
                          <a:cs typeface="Andalus" pitchFamily="18" charset="-78"/>
                        </a:rPr>
                        <a:t>T. </a:t>
                      </a:r>
                      <a:r>
                        <a:rPr lang="en-US" sz="2400" i="1" dirty="0" err="1" smtClean="0">
                          <a:latin typeface="Andalus" pitchFamily="18" charset="-78"/>
                          <a:cs typeface="Andalus" pitchFamily="18" charset="-78"/>
                        </a:rPr>
                        <a:t>saginata</a:t>
                      </a:r>
                      <a:endParaRPr lang="ar-IQ" sz="2400" i="1" dirty="0">
                        <a:latin typeface="Andalus" pitchFamily="18" charset="-78"/>
                        <a:cs typeface="Andalus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400" dirty="0" err="1" smtClean="0">
                          <a:latin typeface="Andalus" pitchFamily="18" charset="-78"/>
                          <a:cs typeface="Andalus" pitchFamily="18" charset="-78"/>
                        </a:rPr>
                        <a:t>Charactersitic</a:t>
                      </a:r>
                      <a:endParaRPr lang="en-US" sz="2400" dirty="0" smtClean="0">
                        <a:latin typeface="Andalus" pitchFamily="18" charset="-78"/>
                        <a:cs typeface="Andalus" pitchFamily="18" charset="-78"/>
                      </a:endParaRPr>
                    </a:p>
                    <a:p>
                      <a:pPr algn="l" rtl="0"/>
                      <a:endParaRPr lang="ar-IQ" sz="2000" dirty="0">
                        <a:latin typeface="Andalus" pitchFamily="18" charset="-78"/>
                        <a:cs typeface="Andalus" pitchFamily="18" charset="-78"/>
                      </a:endParaRPr>
                    </a:p>
                  </a:txBody>
                  <a:tcPr/>
                </a:tc>
              </a:tr>
              <a:tr h="595179">
                <a:tc>
                  <a:txBody>
                    <a:bodyPr/>
                    <a:lstStyle/>
                    <a:p>
                      <a:pPr algn="l" rtl="0"/>
                      <a:r>
                        <a:rPr lang="en-US" sz="2400" dirty="0" smtClean="0">
                          <a:latin typeface="Andalus" pitchFamily="18" charset="-78"/>
                          <a:cs typeface="Andalus" pitchFamily="18" charset="-78"/>
                        </a:rPr>
                        <a:t>2-6 meters</a:t>
                      </a:r>
                      <a:endParaRPr lang="ar-IQ" sz="2400" dirty="0">
                        <a:latin typeface="Andalus" pitchFamily="18" charset="-78"/>
                        <a:cs typeface="Andalus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400" dirty="0" smtClean="0">
                          <a:latin typeface="Andalus" pitchFamily="18" charset="-78"/>
                          <a:cs typeface="Andalus" pitchFamily="18" charset="-78"/>
                        </a:rPr>
                        <a:t>5-10 meters</a:t>
                      </a:r>
                      <a:endParaRPr lang="ar-IQ" sz="2400" dirty="0">
                        <a:latin typeface="Andalus" pitchFamily="18" charset="-78"/>
                        <a:cs typeface="Andalus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400" dirty="0" smtClean="0">
                          <a:latin typeface="Andalus" pitchFamily="18" charset="-78"/>
                          <a:cs typeface="Andalus" pitchFamily="18" charset="-78"/>
                        </a:rPr>
                        <a:t>Length </a:t>
                      </a:r>
                      <a:endParaRPr lang="ar-IQ" sz="2400" dirty="0">
                        <a:latin typeface="Andalus" pitchFamily="18" charset="-78"/>
                        <a:cs typeface="Andalus" pitchFamily="18" charset="-78"/>
                      </a:endParaRPr>
                    </a:p>
                  </a:txBody>
                  <a:tcPr/>
                </a:tc>
              </a:tr>
              <a:tr h="774594">
                <a:tc>
                  <a:txBody>
                    <a:bodyPr/>
                    <a:lstStyle/>
                    <a:p>
                      <a:pPr algn="l" rtl="0"/>
                      <a:r>
                        <a:rPr lang="en-US" sz="2400" dirty="0" err="1" smtClean="0">
                          <a:latin typeface="Andalus" pitchFamily="18" charset="-78"/>
                          <a:cs typeface="Andalus" pitchFamily="18" charset="-78"/>
                        </a:rPr>
                        <a:t>rostellum</a:t>
                      </a:r>
                      <a:r>
                        <a:rPr lang="en-US" sz="2400" dirty="0" smtClean="0">
                          <a:latin typeface="Andalus" pitchFamily="18" charset="-78"/>
                          <a:cs typeface="Andalus" pitchFamily="18" charset="-78"/>
                        </a:rPr>
                        <a:t> with hook </a:t>
                      </a:r>
                      <a:endParaRPr lang="ar-IQ" sz="2400" dirty="0">
                        <a:latin typeface="Andalus" pitchFamily="18" charset="-78"/>
                        <a:cs typeface="Andalus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400" dirty="0" smtClean="0">
                          <a:latin typeface="Andalus" pitchFamily="18" charset="-78"/>
                          <a:cs typeface="Andalus" pitchFamily="18" charset="-78"/>
                        </a:rPr>
                        <a:t>No </a:t>
                      </a:r>
                      <a:r>
                        <a:rPr lang="en-US" sz="2400" dirty="0" err="1" smtClean="0">
                          <a:latin typeface="Andalus" pitchFamily="18" charset="-78"/>
                          <a:cs typeface="Andalus" pitchFamily="18" charset="-78"/>
                        </a:rPr>
                        <a:t>rostellum</a:t>
                      </a:r>
                      <a:r>
                        <a:rPr lang="en-US" sz="2400" dirty="0" smtClean="0">
                          <a:latin typeface="Andalus" pitchFamily="18" charset="-78"/>
                          <a:cs typeface="Andalus" pitchFamily="18" charset="-78"/>
                        </a:rPr>
                        <a:t> and hook </a:t>
                      </a:r>
                      <a:endParaRPr lang="ar-IQ" sz="2400" dirty="0">
                        <a:latin typeface="Andalus" pitchFamily="18" charset="-78"/>
                        <a:cs typeface="Andalus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400" dirty="0" err="1" smtClean="0">
                          <a:latin typeface="Andalus" pitchFamily="18" charset="-78"/>
                          <a:cs typeface="Andalus" pitchFamily="18" charset="-78"/>
                        </a:rPr>
                        <a:t>Scolex</a:t>
                      </a:r>
                      <a:endParaRPr lang="en-US" sz="2400" dirty="0" smtClean="0">
                        <a:latin typeface="Andalus" pitchFamily="18" charset="-78"/>
                        <a:cs typeface="Andalus" pitchFamily="18" charset="-78"/>
                      </a:endParaRPr>
                    </a:p>
                    <a:p>
                      <a:pPr algn="l" rtl="0"/>
                      <a:endParaRPr lang="ar-IQ" sz="2400" dirty="0">
                        <a:latin typeface="Andalus" pitchFamily="18" charset="-78"/>
                        <a:cs typeface="Andalus" pitchFamily="18" charset="-78"/>
                      </a:endParaRPr>
                    </a:p>
                  </a:txBody>
                  <a:tcPr/>
                </a:tc>
              </a:tr>
              <a:tr h="774594">
                <a:tc>
                  <a:txBody>
                    <a:bodyPr/>
                    <a:lstStyle/>
                    <a:p>
                      <a:pPr algn="l" rtl="0"/>
                      <a:r>
                        <a:rPr lang="en-US" sz="2400" dirty="0" smtClean="0">
                          <a:latin typeface="Andalus" pitchFamily="18" charset="-78"/>
                          <a:cs typeface="Andalus" pitchFamily="18" charset="-78"/>
                        </a:rPr>
                        <a:t>egg and </a:t>
                      </a:r>
                      <a:r>
                        <a:rPr lang="en-US" sz="2400" dirty="0" err="1" smtClean="0">
                          <a:latin typeface="Andalus" pitchFamily="18" charset="-78"/>
                          <a:cs typeface="Andalus" pitchFamily="18" charset="-78"/>
                        </a:rPr>
                        <a:t>cysticercus</a:t>
                      </a:r>
                      <a:r>
                        <a:rPr lang="en-US" sz="2400" dirty="0" smtClean="0">
                          <a:latin typeface="Andalus" pitchFamily="18" charset="-78"/>
                          <a:cs typeface="Andalus" pitchFamily="18" charset="-78"/>
                        </a:rPr>
                        <a:t> </a:t>
                      </a:r>
                      <a:endParaRPr lang="ar-IQ" sz="2400" dirty="0">
                        <a:latin typeface="Andalus" pitchFamily="18" charset="-78"/>
                        <a:cs typeface="Andalus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400" dirty="0" err="1" smtClean="0">
                          <a:latin typeface="Andalus" pitchFamily="18" charset="-78"/>
                          <a:cs typeface="Andalus" pitchFamily="18" charset="-78"/>
                        </a:rPr>
                        <a:t>cysticercus</a:t>
                      </a:r>
                      <a:endParaRPr lang="en-US" sz="2400" dirty="0" smtClean="0">
                        <a:latin typeface="Andalus" pitchFamily="18" charset="-78"/>
                        <a:cs typeface="Andalus" pitchFamily="18" charset="-78"/>
                      </a:endParaRPr>
                    </a:p>
                    <a:p>
                      <a:pPr algn="l" rtl="0"/>
                      <a:endParaRPr lang="ar-IQ" sz="2400" dirty="0">
                        <a:latin typeface="Andalus" pitchFamily="18" charset="-78"/>
                        <a:cs typeface="Andalus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400" dirty="0" smtClean="0">
                          <a:latin typeface="Andalus" pitchFamily="18" charset="-78"/>
                          <a:cs typeface="Andalus" pitchFamily="18" charset="-78"/>
                        </a:rPr>
                        <a:t>Infective stage</a:t>
                      </a:r>
                      <a:endParaRPr lang="ar-IQ" sz="2400" dirty="0">
                        <a:latin typeface="Andalus" pitchFamily="18" charset="-78"/>
                        <a:cs typeface="Andalus" pitchFamily="18" charset="-78"/>
                      </a:endParaRPr>
                    </a:p>
                  </a:txBody>
                  <a:tcPr/>
                </a:tc>
              </a:tr>
              <a:tr h="595179">
                <a:tc>
                  <a:txBody>
                    <a:bodyPr/>
                    <a:lstStyle/>
                    <a:p>
                      <a:pPr algn="l" rtl="0"/>
                      <a:r>
                        <a:rPr lang="en-US" sz="2400" dirty="0" smtClean="0">
                          <a:latin typeface="Andalus" pitchFamily="18" charset="-78"/>
                          <a:cs typeface="Andalus" pitchFamily="18" charset="-78"/>
                        </a:rPr>
                        <a:t> pig </a:t>
                      </a:r>
                      <a:endParaRPr lang="ar-IQ" sz="2400" dirty="0">
                        <a:latin typeface="Andalus" pitchFamily="18" charset="-78"/>
                        <a:cs typeface="Andalus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400" dirty="0" smtClean="0">
                          <a:latin typeface="Andalus" pitchFamily="18" charset="-78"/>
                          <a:cs typeface="Andalus" pitchFamily="18" charset="-78"/>
                        </a:rPr>
                        <a:t>  cattle</a:t>
                      </a:r>
                      <a:endParaRPr lang="ar-IQ" sz="2400" dirty="0">
                        <a:latin typeface="Andalus" pitchFamily="18" charset="-78"/>
                        <a:cs typeface="Andalus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400" dirty="0" smtClean="0">
                          <a:latin typeface="Andalus" pitchFamily="18" charset="-78"/>
                          <a:cs typeface="Andalus" pitchFamily="18" charset="-78"/>
                        </a:rPr>
                        <a:t>Intermediate host</a:t>
                      </a:r>
                      <a:endParaRPr lang="ar-IQ" sz="2400" dirty="0">
                        <a:latin typeface="Andalus" pitchFamily="18" charset="-78"/>
                        <a:cs typeface="Andalus" pitchFamily="18" charset="-78"/>
                      </a:endParaRPr>
                    </a:p>
                  </a:txBody>
                  <a:tcPr/>
                </a:tc>
              </a:tr>
              <a:tr h="595179">
                <a:tc>
                  <a:txBody>
                    <a:bodyPr/>
                    <a:lstStyle/>
                    <a:p>
                      <a:pPr algn="l" rtl="0"/>
                      <a:r>
                        <a:rPr lang="en-US" sz="2400" dirty="0" err="1" smtClean="0">
                          <a:latin typeface="Andalus" pitchFamily="18" charset="-78"/>
                          <a:cs typeface="Andalus" pitchFamily="18" charset="-78"/>
                        </a:rPr>
                        <a:t>cysticercus</a:t>
                      </a:r>
                      <a:r>
                        <a:rPr lang="en-US" sz="2400" dirty="0" smtClean="0">
                          <a:latin typeface="Andalus" pitchFamily="18" charset="-78"/>
                          <a:cs typeface="Andalus" pitchFamily="18" charset="-78"/>
                        </a:rPr>
                        <a:t> and adult </a:t>
                      </a:r>
                      <a:endParaRPr lang="ar-IQ" sz="2400" dirty="0">
                        <a:latin typeface="Andalus" pitchFamily="18" charset="-78"/>
                        <a:cs typeface="Andalus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400" dirty="0" err="1" smtClean="0">
                          <a:latin typeface="Andalus" pitchFamily="18" charset="-78"/>
                          <a:cs typeface="Andalus" pitchFamily="18" charset="-78"/>
                        </a:rPr>
                        <a:t>cysticercus</a:t>
                      </a:r>
                      <a:endParaRPr lang="ar-IQ" sz="2400" dirty="0">
                        <a:latin typeface="Andalus" pitchFamily="18" charset="-78"/>
                        <a:cs typeface="Andalus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400" dirty="0" smtClean="0">
                          <a:latin typeface="Andalus" pitchFamily="18" charset="-78"/>
                          <a:cs typeface="Andalus" pitchFamily="18" charset="-78"/>
                        </a:rPr>
                        <a:t>Pathogenic stage</a:t>
                      </a:r>
                      <a:endParaRPr lang="ar-IQ" sz="2400" dirty="0">
                        <a:latin typeface="Andalus" pitchFamily="18" charset="-78"/>
                        <a:cs typeface="Andalus" pitchFamily="18" charset="-78"/>
                      </a:endParaRPr>
                    </a:p>
                  </a:txBody>
                  <a:tcPr/>
                </a:tc>
              </a:tr>
              <a:tr h="595179">
                <a:tc>
                  <a:txBody>
                    <a:bodyPr/>
                    <a:lstStyle/>
                    <a:p>
                      <a:pPr algn="l" rtl="0"/>
                      <a:r>
                        <a:rPr lang="en-US" sz="2400" dirty="0" smtClean="0">
                          <a:latin typeface="Andalus" pitchFamily="18" charset="-78"/>
                          <a:cs typeface="Andalus" pitchFamily="18" charset="-78"/>
                        </a:rPr>
                        <a:t>Brain, skin, muscle</a:t>
                      </a:r>
                      <a:endParaRPr lang="en-US" sz="2400" dirty="0">
                        <a:latin typeface="Andalus" pitchFamily="18" charset="-78"/>
                        <a:cs typeface="Andalus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400" dirty="0" smtClean="0">
                          <a:latin typeface="Andalus" pitchFamily="18" charset="-78"/>
                          <a:cs typeface="Andalus" pitchFamily="18" charset="-78"/>
                        </a:rPr>
                        <a:t>Muscle, viscera</a:t>
                      </a:r>
                      <a:endParaRPr lang="ar-IQ" sz="2400" dirty="0">
                        <a:latin typeface="Andalus" pitchFamily="18" charset="-78"/>
                        <a:cs typeface="Andalus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400" dirty="0" smtClean="0">
                          <a:latin typeface="Andalus" pitchFamily="18" charset="-78"/>
                          <a:cs typeface="Andalus" pitchFamily="18" charset="-78"/>
                        </a:rPr>
                        <a:t>Site of Development</a:t>
                      </a:r>
                      <a:endParaRPr lang="ar-IQ" sz="2400" dirty="0">
                        <a:latin typeface="Andalus" pitchFamily="18" charset="-78"/>
                        <a:cs typeface="Andalus" pitchFamily="18" charset="-78"/>
                      </a:endParaRPr>
                    </a:p>
                  </a:txBody>
                  <a:tcPr/>
                </a:tc>
              </a:tr>
              <a:tr h="595179">
                <a:tc>
                  <a:txBody>
                    <a:bodyPr/>
                    <a:lstStyle/>
                    <a:p>
                      <a:pPr rtl="1"/>
                      <a:endParaRPr lang="ar-IQ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IQ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IQ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002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832648"/>
          </a:xfrm>
        </p:spPr>
        <p:txBody>
          <a:bodyPr/>
          <a:lstStyle/>
          <a:p>
            <a:pPr marL="0" indent="0">
              <a:buNone/>
            </a:pPr>
            <a:endParaRPr lang="ar-IQ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8486937" cy="626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4887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pPr algn="l" rtl="0"/>
            <a:r>
              <a:rPr lang="en-US" altLang="en-US" dirty="0" smtClean="0">
                <a:solidFill>
                  <a:srgbClr val="FFC000"/>
                </a:solidFill>
                <a:latin typeface="Arial" pitchFamily="34" charset="0"/>
              </a:rPr>
              <a:t>Taxonomy</a:t>
            </a: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51520" y="1124744"/>
            <a:ext cx="8642920" cy="5472608"/>
          </a:xfrm>
        </p:spPr>
        <p:txBody>
          <a:bodyPr>
            <a:normAutofit fontScale="92500" lnSpcReduction="10000"/>
          </a:bodyPr>
          <a:lstStyle/>
          <a:p>
            <a:pPr marL="0" indent="0" algn="l" rtl="0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en-US" b="1" dirty="0">
                <a:solidFill>
                  <a:srgbClr val="FFC000"/>
                </a:solidFill>
                <a:latin typeface="Helvetica Neue"/>
              </a:rPr>
              <a:t>Kingdom </a:t>
            </a:r>
            <a:r>
              <a:rPr lang="en-US" b="1" dirty="0">
                <a:solidFill>
                  <a:srgbClr val="3B3835"/>
                </a:solidFill>
                <a:latin typeface="Helvetica Neue"/>
              </a:rPr>
              <a:t>: </a:t>
            </a:r>
            <a:r>
              <a:rPr lang="en-US" b="1" dirty="0" err="1">
                <a:solidFill>
                  <a:srgbClr val="3B3835"/>
                </a:solidFill>
                <a:latin typeface="Helvetica Neue"/>
              </a:rPr>
              <a:t>Animalia</a:t>
            </a:r>
            <a:endParaRPr lang="en-US" b="1" dirty="0">
              <a:solidFill>
                <a:srgbClr val="3B3835"/>
              </a:solidFill>
              <a:latin typeface="Helvetica Neue"/>
            </a:endParaRPr>
          </a:p>
          <a:p>
            <a:pPr marL="0" indent="0" algn="l" rtl="0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en-US" b="1" dirty="0" smtClean="0">
                <a:solidFill>
                  <a:srgbClr val="3B3835"/>
                </a:solidFill>
                <a:latin typeface="Helvetica Neue"/>
              </a:rPr>
              <a:t>   </a:t>
            </a:r>
            <a:r>
              <a:rPr lang="en-US" b="1" dirty="0" smtClean="0">
                <a:solidFill>
                  <a:srgbClr val="FFC000"/>
                </a:solidFill>
                <a:latin typeface="Helvetica Neue"/>
              </a:rPr>
              <a:t>Phylum</a:t>
            </a:r>
            <a:r>
              <a:rPr lang="en-US" b="1" dirty="0" smtClean="0">
                <a:solidFill>
                  <a:schemeClr val="accent2"/>
                </a:solidFill>
                <a:latin typeface="Helvetica Neue"/>
              </a:rPr>
              <a:t> </a:t>
            </a:r>
            <a:r>
              <a:rPr lang="en-US" b="1" dirty="0">
                <a:solidFill>
                  <a:srgbClr val="3B3835"/>
                </a:solidFill>
                <a:latin typeface="Helvetica Neue"/>
              </a:rPr>
              <a:t>:Platyhelminthes</a:t>
            </a:r>
          </a:p>
          <a:p>
            <a:pPr marL="0" indent="0" algn="l" rtl="0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en-US" b="1" dirty="0">
                <a:solidFill>
                  <a:srgbClr val="3B3835"/>
                </a:solidFill>
                <a:latin typeface="Helvetica Neue"/>
              </a:rPr>
              <a:t>      </a:t>
            </a:r>
            <a:r>
              <a:rPr lang="en-US" b="1" dirty="0" smtClean="0">
                <a:solidFill>
                  <a:srgbClr val="FFC000"/>
                </a:solidFill>
                <a:latin typeface="Helvetica Neue"/>
              </a:rPr>
              <a:t>Class</a:t>
            </a:r>
            <a:r>
              <a:rPr lang="en-US" b="1" dirty="0">
                <a:solidFill>
                  <a:srgbClr val="3B3835"/>
                </a:solidFill>
                <a:latin typeface="Helvetica Neue"/>
              </a:rPr>
              <a:t>: </a:t>
            </a:r>
            <a:r>
              <a:rPr lang="en-US" b="1" dirty="0" err="1">
                <a:solidFill>
                  <a:srgbClr val="3B3835"/>
                </a:solidFill>
                <a:latin typeface="Helvetica Neue"/>
              </a:rPr>
              <a:t>Cestoda</a:t>
            </a:r>
            <a:endParaRPr lang="en-US" b="1" dirty="0">
              <a:solidFill>
                <a:srgbClr val="3B3835"/>
              </a:solidFill>
              <a:latin typeface="Helvetica Neue"/>
            </a:endParaRPr>
          </a:p>
          <a:p>
            <a:pPr marL="0" indent="0" algn="l" rtl="0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en-US" b="1" dirty="0">
                <a:solidFill>
                  <a:srgbClr val="3B3835"/>
                </a:solidFill>
                <a:latin typeface="Helvetica Neue"/>
              </a:rPr>
              <a:t>      </a:t>
            </a:r>
            <a:r>
              <a:rPr lang="en-US" b="1" dirty="0" smtClean="0">
                <a:solidFill>
                  <a:srgbClr val="3B3835"/>
                </a:solidFill>
                <a:latin typeface="Helvetica Neue"/>
              </a:rPr>
              <a:t> </a:t>
            </a:r>
            <a:r>
              <a:rPr lang="en-US" b="1" dirty="0">
                <a:solidFill>
                  <a:srgbClr val="FFC000"/>
                </a:solidFill>
                <a:latin typeface="Helvetica Neue"/>
              </a:rPr>
              <a:t>Order</a:t>
            </a:r>
            <a:r>
              <a:rPr lang="en-US" b="1" dirty="0">
                <a:solidFill>
                  <a:srgbClr val="3B3835"/>
                </a:solidFill>
                <a:latin typeface="Helvetica Neue"/>
              </a:rPr>
              <a:t>: </a:t>
            </a:r>
            <a:r>
              <a:rPr lang="en-US" b="1" dirty="0" err="1">
                <a:solidFill>
                  <a:srgbClr val="3B3835"/>
                </a:solidFill>
                <a:latin typeface="Helvetica Neue"/>
              </a:rPr>
              <a:t>Cyclophyllidea</a:t>
            </a:r>
            <a:endParaRPr lang="en-US" b="1" dirty="0">
              <a:solidFill>
                <a:srgbClr val="3B3835"/>
              </a:solidFill>
              <a:latin typeface="Helvetica Neue"/>
            </a:endParaRPr>
          </a:p>
          <a:p>
            <a:pPr marL="0" indent="0" algn="l" rtl="0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en-US" b="1" dirty="0">
                <a:solidFill>
                  <a:srgbClr val="FFC000"/>
                </a:solidFill>
                <a:latin typeface="Helvetica Neue"/>
              </a:rPr>
              <a:t>            </a:t>
            </a:r>
            <a:r>
              <a:rPr lang="en-US" b="1" dirty="0" smtClean="0">
                <a:solidFill>
                  <a:srgbClr val="FFC000"/>
                </a:solidFill>
                <a:latin typeface="Helvetica Neue"/>
              </a:rPr>
              <a:t> </a:t>
            </a:r>
            <a:r>
              <a:rPr lang="en-US" b="1" dirty="0">
                <a:solidFill>
                  <a:srgbClr val="FFC000"/>
                </a:solidFill>
                <a:latin typeface="Helvetica Neue"/>
              </a:rPr>
              <a:t>Family</a:t>
            </a:r>
            <a:r>
              <a:rPr lang="en-US" b="1" dirty="0">
                <a:solidFill>
                  <a:srgbClr val="3B3835"/>
                </a:solidFill>
                <a:latin typeface="Helvetica Neue"/>
              </a:rPr>
              <a:t>: </a:t>
            </a:r>
            <a:r>
              <a:rPr lang="en-US" b="1" dirty="0" err="1">
                <a:solidFill>
                  <a:srgbClr val="3B3835"/>
                </a:solidFill>
                <a:latin typeface="Helvetica Neue"/>
              </a:rPr>
              <a:t>Taeniidae</a:t>
            </a:r>
            <a:r>
              <a:rPr lang="en-US" b="1" dirty="0">
                <a:solidFill>
                  <a:srgbClr val="3B3835"/>
                </a:solidFill>
                <a:latin typeface="Helvetica Neue"/>
              </a:rPr>
              <a:t>  </a:t>
            </a:r>
          </a:p>
          <a:p>
            <a:pPr marL="0" indent="0" algn="l" rtl="0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en-US" b="1" dirty="0">
                <a:solidFill>
                  <a:srgbClr val="3B3835"/>
                </a:solidFill>
                <a:latin typeface="Helvetica Neue"/>
              </a:rPr>
              <a:t>                 </a:t>
            </a:r>
            <a:r>
              <a:rPr lang="en-US" b="1" dirty="0" smtClean="0">
                <a:solidFill>
                  <a:srgbClr val="FFC000"/>
                </a:solidFill>
                <a:latin typeface="Helvetica Neue"/>
              </a:rPr>
              <a:t>Genus</a:t>
            </a:r>
            <a:r>
              <a:rPr lang="en-US" b="1" dirty="0" smtClean="0">
                <a:solidFill>
                  <a:srgbClr val="3B3835"/>
                </a:solidFill>
                <a:latin typeface="Helvetica Neue"/>
              </a:rPr>
              <a:t>- </a:t>
            </a:r>
            <a:r>
              <a:rPr lang="en-US" b="1" dirty="0" err="1">
                <a:solidFill>
                  <a:srgbClr val="3B3835"/>
                </a:solidFill>
                <a:latin typeface="Helvetica Neue"/>
              </a:rPr>
              <a:t>Taenia</a:t>
            </a:r>
            <a:r>
              <a:rPr lang="en-US" b="1" dirty="0">
                <a:solidFill>
                  <a:srgbClr val="3B3835"/>
                </a:solidFill>
                <a:latin typeface="Helvetica Neue"/>
              </a:rPr>
              <a:t> </a:t>
            </a:r>
          </a:p>
          <a:p>
            <a:pPr marL="0" indent="0" algn="l" rtl="0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en-US" b="1" dirty="0">
                <a:solidFill>
                  <a:srgbClr val="3B3835"/>
                </a:solidFill>
                <a:latin typeface="Helvetica Neue"/>
              </a:rPr>
              <a:t>                     </a:t>
            </a:r>
            <a:r>
              <a:rPr lang="en-US" b="1" dirty="0" smtClean="0">
                <a:solidFill>
                  <a:srgbClr val="3B3835"/>
                </a:solidFill>
                <a:latin typeface="Helvetica Neue"/>
              </a:rPr>
              <a:t> </a:t>
            </a:r>
            <a:r>
              <a:rPr lang="en-US" b="1" dirty="0">
                <a:solidFill>
                  <a:srgbClr val="FFC000"/>
                </a:solidFill>
                <a:latin typeface="Helvetica Neue"/>
              </a:rPr>
              <a:t>Species</a:t>
            </a:r>
            <a:r>
              <a:rPr lang="en-US" b="1" dirty="0">
                <a:solidFill>
                  <a:srgbClr val="3B3835"/>
                </a:solidFill>
                <a:latin typeface="Helvetica Neue"/>
              </a:rPr>
              <a:t> :</a:t>
            </a:r>
            <a:r>
              <a:rPr lang="en-US" b="1" dirty="0" err="1">
                <a:solidFill>
                  <a:srgbClr val="3B3835"/>
                </a:solidFill>
                <a:latin typeface="Helvetica Neue"/>
              </a:rPr>
              <a:t>T.saginata</a:t>
            </a:r>
            <a:endParaRPr lang="en-US" b="1" dirty="0">
              <a:solidFill>
                <a:srgbClr val="3B3835"/>
              </a:solidFill>
              <a:latin typeface="Helvetica Neue"/>
            </a:endParaRPr>
          </a:p>
          <a:p>
            <a:pPr marL="0" indent="0" algn="l" rtl="0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en-US" altLang="en-US" b="1" dirty="0">
                <a:solidFill>
                  <a:srgbClr val="3B3835"/>
                </a:solidFill>
                <a:latin typeface="Helvetica Neue"/>
              </a:rPr>
              <a:t>                                  </a:t>
            </a:r>
            <a:r>
              <a:rPr lang="en-US" altLang="en-US" b="1" dirty="0" smtClean="0">
                <a:solidFill>
                  <a:srgbClr val="FFC000"/>
                </a:solidFill>
                <a:latin typeface="Helvetica Neue"/>
              </a:rPr>
              <a:t>&amp;</a:t>
            </a:r>
            <a:r>
              <a:rPr lang="en-US" altLang="en-US" b="1" dirty="0" smtClean="0">
                <a:solidFill>
                  <a:srgbClr val="3B3835"/>
                </a:solidFill>
                <a:latin typeface="Helvetica Neue"/>
              </a:rPr>
              <a:t> </a:t>
            </a:r>
            <a:r>
              <a:rPr lang="en-US" altLang="en-US" b="1" dirty="0">
                <a:solidFill>
                  <a:srgbClr val="3B3835"/>
                </a:solidFill>
                <a:latin typeface="Helvetica Neue"/>
              </a:rPr>
              <a:t>T. </a:t>
            </a:r>
            <a:r>
              <a:rPr lang="en-US" altLang="en-US" b="1" dirty="0" err="1">
                <a:solidFill>
                  <a:srgbClr val="3B3835"/>
                </a:solidFill>
                <a:latin typeface="Helvetica Neue"/>
              </a:rPr>
              <a:t>solium</a:t>
            </a:r>
            <a:r>
              <a:rPr lang="en-US" altLang="en-US" b="1" dirty="0">
                <a:solidFill>
                  <a:srgbClr val="3B3835"/>
                </a:solidFill>
                <a:latin typeface="Helvetica Neue"/>
              </a:rPr>
              <a:t>.</a:t>
            </a:r>
            <a:r>
              <a:rPr lang="en-US" altLang="en-US" sz="2800" dirty="0">
                <a:solidFill>
                  <a:srgbClr val="3B3835"/>
                </a:solidFill>
                <a:latin typeface="Helvetica Neue"/>
              </a:rPr>
              <a:t> </a:t>
            </a:r>
            <a:endParaRPr lang="en-US" altLang="en-US" sz="2800" i="1" dirty="0">
              <a:solidFill>
                <a:srgbClr val="000000"/>
              </a:solidFill>
              <a:latin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6297" y="1124744"/>
            <a:ext cx="3602360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7010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pPr algn="l" rtl="0"/>
            <a:r>
              <a:rPr lang="en-US" dirty="0"/>
              <a:t>General characteristics </a:t>
            </a: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472608"/>
          </a:xfrm>
        </p:spPr>
        <p:txBody>
          <a:bodyPr>
            <a:normAutofit fontScale="92500"/>
          </a:bodyPr>
          <a:lstStyle/>
          <a:p>
            <a:pPr marL="0" lvl="0" indent="0" algn="l" rtl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 dirty="0">
                <a:solidFill>
                  <a:prstClr val="black"/>
                </a:solidFill>
                <a:latin typeface="Times New Roman" pitchFamily="18" charset="0"/>
              </a:rPr>
              <a:t>1- 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</a:rPr>
              <a:t>The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</a:rPr>
              <a:t>Cestodes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</a:rPr>
              <a:t> (tapeworms): Adult worm is</a:t>
            </a:r>
          </a:p>
          <a:p>
            <a:pPr marL="0" lvl="0" indent="0" algn="l" rtl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</a:rPr>
              <a:t> flattened ribbon-like, without body cavity.</a:t>
            </a:r>
          </a:p>
          <a:p>
            <a:pPr marL="0" lvl="0" indent="0" algn="l" rtl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</a:rPr>
              <a:t>2-Cuticle of the body is provided with pores </a:t>
            </a:r>
          </a:p>
          <a:p>
            <a:pPr marL="0" lvl="0" indent="0" algn="l" rtl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</a:rPr>
              <a:t>through which the worm takes its nutrients</a:t>
            </a:r>
          </a:p>
          <a:p>
            <a:pPr marL="0" lvl="0" indent="0" algn="l" rtl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</a:rPr>
              <a:t> (no digestive system).</a:t>
            </a:r>
          </a:p>
          <a:p>
            <a:pPr marL="0" lvl="0" indent="0" algn="l" rtl="0" fontAlgn="base">
              <a:spcBef>
                <a:spcPct val="0"/>
              </a:spcBef>
              <a:spcAft>
                <a:spcPct val="0"/>
              </a:spcAft>
              <a:buNone/>
            </a:pPr>
            <a:endParaRPr lang="en-US" sz="2400" dirty="0">
              <a:solidFill>
                <a:prstClr val="black"/>
              </a:solidFill>
              <a:latin typeface="Times New Roman" pitchFamily="18" charset="0"/>
            </a:endParaRPr>
          </a:p>
          <a:p>
            <a:pPr marL="0" lvl="0" indent="0" algn="l" rtl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 dirty="0">
                <a:solidFill>
                  <a:prstClr val="black"/>
                </a:solidFill>
                <a:latin typeface="Times New Roman" pitchFamily="18" charset="0"/>
              </a:rPr>
              <a:t>3-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</a:rPr>
              <a:t>The body is composed of a head, neck and</a:t>
            </a:r>
          </a:p>
          <a:p>
            <a:pPr marL="0" lvl="0" indent="0" algn="l" rtl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</a:rPr>
              <a:t> segmented strobilus.</a:t>
            </a:r>
          </a:p>
          <a:p>
            <a:pPr marL="0" lvl="0" indent="0" algn="l" rtl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</a:p>
          <a:p>
            <a:pPr marL="0" lvl="0" indent="0" algn="l" rtl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</a:rPr>
              <a:t>4-The head (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</a:rPr>
              <a:t>scolex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</a:rPr>
              <a:t>)  : Is the organ of attachment and provided with muscular suckers and crown of hooks (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</a:rPr>
              <a:t>rostellum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</a:rPr>
              <a:t>) to attach to intestinal wall suckers ,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</a:rPr>
              <a:t>Rostellum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</a:rPr>
              <a:t> and hooks may be present in some species.</a:t>
            </a:r>
          </a:p>
          <a:p>
            <a:pPr marL="0" lvl="0" indent="0" algn="l" rtl="0"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2400" dirty="0">
              <a:solidFill>
                <a:prstClr val="black"/>
              </a:solidFill>
              <a:latin typeface="Times New Roman" pitchFamily="18" charset="0"/>
            </a:endParaRPr>
          </a:p>
          <a:p>
            <a:pPr marL="0" lvl="0" indent="0" algn="l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 dirty="0">
                <a:solidFill>
                  <a:prstClr val="black"/>
                </a:solidFill>
                <a:latin typeface="Times New Roman" pitchFamily="18" charset="0"/>
              </a:rPr>
              <a:t>5.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</a:rPr>
              <a:t> The neck is the budding zone from which segments are formed. </a:t>
            </a:r>
            <a:endParaRPr lang="en-US" altLang="en-US" sz="2400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340768"/>
            <a:ext cx="3177679" cy="2664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9948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pPr algn="l" rtl="0"/>
            <a:r>
              <a:rPr lang="en-US" dirty="0"/>
              <a:t>General characteristics </a:t>
            </a: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400600"/>
          </a:xfrm>
        </p:spPr>
        <p:txBody>
          <a:bodyPr/>
          <a:lstStyle/>
          <a:p>
            <a:pPr marL="0" indent="0" algn="l" rtl="0">
              <a:spcBef>
                <a:spcPts val="778"/>
              </a:spcBef>
              <a:buNone/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6-Strobilla: the long segmented body consists of segments which are of three types</a:t>
            </a:r>
          </a:p>
          <a:p>
            <a:pPr marL="355596" indent="-355596" algn="l" rtl="0">
              <a:spcBef>
                <a:spcPts val="778"/>
              </a:spcBef>
              <a:buFont typeface="Wingdings" pitchFamily="2" charset="2"/>
              <a:buChar char="v"/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 immature segments which follow the neck region </a:t>
            </a:r>
          </a:p>
          <a:p>
            <a:pPr marL="355596" indent="-355596" algn="l" rtl="0">
              <a:spcBef>
                <a:spcPts val="778"/>
              </a:spcBef>
              <a:buFont typeface="Wingdings" pitchFamily="2" charset="2"/>
              <a:buChar char="v"/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 mature segments containing both sex organs and</a:t>
            </a:r>
          </a:p>
          <a:p>
            <a:pPr marL="0" indent="0" algn="l" rtl="0">
              <a:spcBef>
                <a:spcPts val="778"/>
              </a:spcBef>
              <a:buNone/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are responsible for reproduction </a:t>
            </a:r>
          </a:p>
          <a:p>
            <a:pPr marL="355596" indent="-355596" algn="l" rtl="0">
              <a:spcBef>
                <a:spcPts val="778"/>
              </a:spcBef>
              <a:buFont typeface="Wingdings" pitchFamily="2" charset="2"/>
              <a:buChar char="v"/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 gravid segments filled with fertilized eggs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l" rtl="0">
              <a:spcBef>
                <a:spcPts val="778"/>
              </a:spcBef>
              <a:buNone/>
              <a:defRPr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933056"/>
            <a:ext cx="5029200" cy="2709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1442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altLang="en-US" dirty="0">
                <a:solidFill>
                  <a:srgbClr val="000000"/>
                </a:solidFill>
                <a:latin typeface="Arial" pitchFamily="34" charset="0"/>
              </a:rPr>
              <a:t>General characteristics</a:t>
            </a: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pPr marL="0" indent="0" algn="l" rtl="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7-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Cestodes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are hermaphroditic worms, each mature segment possesses both male and female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sex organs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0" indent="0" algn="l" rtl="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8- Eggs It is  rounded in shape and consists of 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hexacanth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embryo(3 pairs of hooks)  called (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onchosphere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).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509120"/>
            <a:ext cx="3240360" cy="1967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221088"/>
            <a:ext cx="3402087" cy="2255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سهم إلى اليمين 3"/>
          <p:cNvSpPr/>
          <p:nvPr/>
        </p:nvSpPr>
        <p:spPr>
          <a:xfrm>
            <a:off x="5004048" y="5085184"/>
            <a:ext cx="360040" cy="2617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530042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908720"/>
            <a:ext cx="8435280" cy="5688632"/>
          </a:xfrm>
        </p:spPr>
        <p:txBody>
          <a:bodyPr/>
          <a:lstStyle/>
          <a:p>
            <a:pPr marL="0" indent="0" algn="l" rtl="0">
              <a:lnSpc>
                <a:spcPct val="95000"/>
              </a:lnSpc>
              <a:spcBef>
                <a:spcPct val="0"/>
              </a:spcBef>
              <a:buNone/>
            </a:pPr>
            <a:r>
              <a:rPr lang="en-US" altLang="en-US" dirty="0">
                <a:solidFill>
                  <a:srgbClr val="000000"/>
                </a:solidFill>
                <a:latin typeface="Andalus" pitchFamily="18" charset="-78"/>
                <a:cs typeface="Andalus" pitchFamily="18" charset="-78"/>
              </a:rPr>
              <a:t>9.</a:t>
            </a:r>
            <a:r>
              <a:rPr lang="en-US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>
                <a:latin typeface="Andalus" pitchFamily="18" charset="-78"/>
                <a:cs typeface="Andalus" pitchFamily="18" charset="-78"/>
              </a:rPr>
              <a:t>Taeniasis</a:t>
            </a:r>
            <a:r>
              <a:rPr lang="en-US" dirty="0">
                <a:latin typeface="Andalus" pitchFamily="18" charset="-78"/>
                <a:cs typeface="Andalus" pitchFamily="18" charset="-78"/>
              </a:rPr>
              <a:t> are important zoonotic 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disease </a:t>
            </a:r>
            <a:r>
              <a:rPr lang="en-US" dirty="0">
                <a:latin typeface="Andalus" pitchFamily="18" charset="-78"/>
                <a:cs typeface="Andalus" pitchFamily="18" charset="-78"/>
              </a:rPr>
              <a:t>caused by </a:t>
            </a:r>
            <a:r>
              <a:rPr lang="en-US" i="1" dirty="0" err="1">
                <a:latin typeface="Andalus" pitchFamily="18" charset="-78"/>
                <a:cs typeface="Andalus" pitchFamily="18" charset="-78"/>
              </a:rPr>
              <a:t>Taenia</a:t>
            </a:r>
            <a:r>
              <a:rPr lang="en-US" i="1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i="1" dirty="0" err="1">
                <a:latin typeface="Andalus" pitchFamily="18" charset="-78"/>
                <a:cs typeface="Andalus" pitchFamily="18" charset="-78"/>
              </a:rPr>
              <a:t>saginata</a:t>
            </a:r>
            <a:r>
              <a:rPr lang="en-US" i="1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and </a:t>
            </a:r>
            <a:r>
              <a:rPr lang="en-US" i="1" dirty="0" err="1" smtClean="0">
                <a:latin typeface="Andalus" pitchFamily="18" charset="-78"/>
                <a:cs typeface="Andalus" pitchFamily="18" charset="-78"/>
              </a:rPr>
              <a:t>Taenia</a:t>
            </a:r>
            <a:r>
              <a:rPr lang="en-US" i="1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i="1" dirty="0" err="1">
                <a:latin typeface="Andalus" pitchFamily="18" charset="-78"/>
                <a:cs typeface="Andalus" pitchFamily="18" charset="-78"/>
              </a:rPr>
              <a:t>solium</a:t>
            </a:r>
            <a:r>
              <a:rPr lang="en-US" i="1" dirty="0">
                <a:latin typeface="Andalus" pitchFamily="18" charset="-78"/>
                <a:cs typeface="Andalus" pitchFamily="18" charset="-78"/>
              </a:rPr>
              <a:t>. </a:t>
            </a:r>
            <a:r>
              <a:rPr lang="en-US" dirty="0">
                <a:latin typeface="Andalus" pitchFamily="18" charset="-78"/>
                <a:cs typeface="Andalus" pitchFamily="18" charset="-78"/>
              </a:rPr>
              <a:t>They are found in 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intestine of 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human 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host</a:t>
            </a:r>
          </a:p>
          <a:p>
            <a:pPr marL="0" indent="0" algn="l" rtl="0">
              <a:lnSpc>
                <a:spcPct val="95000"/>
              </a:lnSpc>
              <a:spcBef>
                <a:spcPct val="0"/>
              </a:spcBef>
              <a:buNone/>
            </a:pPr>
            <a:endParaRPr lang="en-US" dirty="0"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728618"/>
            <a:ext cx="5040560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6684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611560" y="526316"/>
            <a:ext cx="8229600" cy="6215052"/>
          </a:xfrm>
        </p:spPr>
        <p:txBody>
          <a:bodyPr/>
          <a:lstStyle/>
          <a:p>
            <a:pPr marL="0" indent="0" algn="l" rtl="0">
              <a:buNone/>
            </a:pPr>
            <a:r>
              <a:rPr lang="en-US" altLang="en-US" dirty="0">
                <a:solidFill>
                  <a:srgbClr val="000000"/>
                </a:solidFill>
                <a:latin typeface="Andalus" pitchFamily="18" charset="-78"/>
                <a:cs typeface="Andalus" pitchFamily="18" charset="-78"/>
              </a:rPr>
              <a:t>10. </a:t>
            </a:r>
            <a:r>
              <a:rPr lang="en-US" dirty="0">
                <a:latin typeface="Andalus" pitchFamily="18" charset="-78"/>
                <a:cs typeface="Andalus" pitchFamily="18" charset="-78"/>
              </a:rPr>
              <a:t>These parasites have an indirect life cycle, cycling between a </a:t>
            </a:r>
            <a:r>
              <a:rPr lang="en-US" altLang="en-US" dirty="0">
                <a:solidFill>
                  <a:srgbClr val="000000"/>
                </a:solidFill>
                <a:latin typeface="Andalus" pitchFamily="18" charset="-78"/>
                <a:cs typeface="Andalus" pitchFamily="18" charset="-78"/>
              </a:rPr>
              <a:t>adult in the definitive host (human) and larval in the intermediate host (cattle or pig).</a:t>
            </a:r>
          </a:p>
          <a:p>
            <a:pPr algn="l" rtl="0"/>
            <a:endParaRPr lang="ar-IQ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492896"/>
            <a:ext cx="5616624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02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pPr algn="l" rtl="0"/>
            <a:r>
              <a:rPr lang="en-US" dirty="0">
                <a:latin typeface="Andalus" pitchFamily="18" charset="-78"/>
                <a:cs typeface="Andalus" pitchFamily="18" charset="-78"/>
              </a:rPr>
              <a:t>Type of tapeworm</a:t>
            </a:r>
            <a:endParaRPr lang="ar-IQ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pPr marL="0" indent="0" algn="l" rtl="0">
              <a:buFont typeface="Wingdings" pitchFamily="2" charset="2"/>
              <a:buNone/>
            </a:pPr>
            <a:r>
              <a:rPr lang="en-US" dirty="0"/>
              <a:t> </a:t>
            </a:r>
            <a:r>
              <a:rPr lang="en-US" dirty="0">
                <a:latin typeface="Andalus" pitchFamily="18" charset="-78"/>
                <a:cs typeface="Andalus" pitchFamily="18" charset="-78"/>
              </a:rPr>
              <a:t>The most common types of tapeworm infections in humans are: -</a:t>
            </a:r>
          </a:p>
          <a:p>
            <a:pPr marL="0" indent="0" algn="l" rtl="0">
              <a:buFont typeface="Wingdings" pitchFamily="2" charset="2"/>
              <a:buNone/>
            </a:pPr>
            <a:r>
              <a:rPr lang="en-US" dirty="0">
                <a:latin typeface="Andalus" pitchFamily="18" charset="-78"/>
                <a:cs typeface="Andalus" pitchFamily="18" charset="-78"/>
              </a:rPr>
              <a:t>1.Pork tapeworm (</a:t>
            </a:r>
            <a:r>
              <a:rPr lang="en-US" i="1" dirty="0" err="1">
                <a:latin typeface="Andalus" pitchFamily="18" charset="-78"/>
                <a:cs typeface="Andalus" pitchFamily="18" charset="-78"/>
              </a:rPr>
              <a:t>Taenia</a:t>
            </a:r>
            <a:r>
              <a:rPr lang="en-US" i="1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i="1" dirty="0" err="1">
                <a:latin typeface="Andalus" pitchFamily="18" charset="-78"/>
                <a:cs typeface="Andalus" pitchFamily="18" charset="-78"/>
              </a:rPr>
              <a:t>solium</a:t>
            </a:r>
            <a:r>
              <a:rPr lang="en-US" dirty="0">
                <a:latin typeface="Andalus" pitchFamily="18" charset="-78"/>
                <a:cs typeface="Andalus" pitchFamily="18" charset="-78"/>
              </a:rPr>
              <a:t>) </a:t>
            </a:r>
          </a:p>
          <a:p>
            <a:pPr marL="0" indent="0" algn="l" rtl="0">
              <a:buFont typeface="Wingdings" pitchFamily="2" charset="2"/>
              <a:buNone/>
            </a:pPr>
            <a:r>
              <a:rPr lang="en-US" dirty="0">
                <a:latin typeface="Andalus" pitchFamily="18" charset="-78"/>
                <a:cs typeface="Andalus" pitchFamily="18" charset="-78"/>
              </a:rPr>
              <a:t>2.Beef tapeworm (</a:t>
            </a:r>
            <a:r>
              <a:rPr lang="en-US" i="1" dirty="0" err="1">
                <a:latin typeface="Andalus" pitchFamily="18" charset="-78"/>
                <a:cs typeface="Andalus" pitchFamily="18" charset="-78"/>
              </a:rPr>
              <a:t>Taenia</a:t>
            </a:r>
            <a:r>
              <a:rPr lang="en-US" i="1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i="1" dirty="0" err="1">
                <a:latin typeface="Andalus" pitchFamily="18" charset="-78"/>
                <a:cs typeface="Andalus" pitchFamily="18" charset="-78"/>
              </a:rPr>
              <a:t>saginata</a:t>
            </a:r>
            <a:r>
              <a:rPr lang="en-US" i="1" dirty="0">
                <a:latin typeface="Andalus" pitchFamily="18" charset="-78"/>
                <a:cs typeface="Andalus" pitchFamily="18" charset="-78"/>
              </a:rPr>
              <a:t>)</a:t>
            </a:r>
          </a:p>
          <a:p>
            <a:pPr marL="0" indent="0" algn="l" rtl="0">
              <a:buNone/>
            </a:pPr>
            <a:endParaRPr lang="ar-IQ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717032"/>
            <a:ext cx="7200800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5251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95536" y="332656"/>
            <a:ext cx="8291264" cy="6159004"/>
          </a:xfrm>
        </p:spPr>
        <p:txBody>
          <a:bodyPr>
            <a:normAutofit lnSpcReduction="10000"/>
          </a:bodyPr>
          <a:lstStyle/>
          <a:p>
            <a:pPr marL="0" indent="0" algn="l" rtl="0">
              <a:buNone/>
            </a:pPr>
            <a:r>
              <a:rPr lang="en-US" sz="4000" i="1" dirty="0" err="1">
                <a:latin typeface="Andalus" pitchFamily="18" charset="-78"/>
                <a:cs typeface="Andalus" pitchFamily="18" charset="-78"/>
              </a:rPr>
              <a:t>Taenia</a:t>
            </a:r>
            <a:r>
              <a:rPr lang="en-US" sz="4000" i="1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4000" i="1" dirty="0" err="1">
                <a:latin typeface="Andalus" pitchFamily="18" charset="-78"/>
                <a:cs typeface="Andalus" pitchFamily="18" charset="-78"/>
              </a:rPr>
              <a:t>saginata</a:t>
            </a:r>
            <a:r>
              <a:rPr lang="en-US" sz="4000" i="1" dirty="0">
                <a:latin typeface="Andalus" pitchFamily="18" charset="-78"/>
                <a:cs typeface="Andalus" pitchFamily="18" charset="-78"/>
              </a:rPr>
              <a:t> </a:t>
            </a:r>
            <a:endParaRPr lang="en-US" sz="4000" i="1" dirty="0" smtClean="0">
              <a:latin typeface="Andalus" pitchFamily="18" charset="-78"/>
              <a:cs typeface="Andalus" pitchFamily="18" charset="-78"/>
            </a:endParaRPr>
          </a:p>
          <a:p>
            <a:pPr marL="0" indent="0" algn="l" rtl="0">
              <a:lnSpc>
                <a:spcPct val="150000"/>
              </a:lnSpc>
              <a:buFont typeface="Wingdings" pitchFamily="2" charset="2"/>
              <a:buNone/>
            </a:pPr>
            <a:r>
              <a:rPr lang="en-US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  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It </a:t>
            </a:r>
            <a:r>
              <a:rPr lang="en-US" dirty="0">
                <a:latin typeface="Andalus" pitchFamily="18" charset="-78"/>
                <a:cs typeface="Andalus" pitchFamily="18" charset="-78"/>
              </a:rPr>
              <a:t>is an intestinal parasite of human and cattle , Infection is due to ingestion of infective larvae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. 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    It </a:t>
            </a:r>
            <a:r>
              <a:rPr lang="en-US" dirty="0">
                <a:latin typeface="Andalus" pitchFamily="18" charset="-78"/>
                <a:cs typeface="Andalus" pitchFamily="18" charset="-78"/>
              </a:rPr>
              <a:t>is commonly known as the beef tapeworm or cattle 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tapeworm. It 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is </a:t>
            </a:r>
            <a:r>
              <a:rPr lang="en-US" dirty="0">
                <a:latin typeface="Andalus" pitchFamily="18" charset="-78"/>
                <a:cs typeface="Andalus" pitchFamily="18" charset="-78"/>
              </a:rPr>
              <a:t>a large </a:t>
            </a:r>
            <a:r>
              <a:rPr lang="en-US" dirty="0" err="1">
                <a:latin typeface="Andalus" pitchFamily="18" charset="-78"/>
                <a:cs typeface="Andalus" pitchFamily="18" charset="-78"/>
              </a:rPr>
              <a:t>tapewormthe</a:t>
            </a:r>
            <a:r>
              <a:rPr lang="en-US" dirty="0">
                <a:latin typeface="Andalus" pitchFamily="18" charset="-78"/>
                <a:cs typeface="Andalus" pitchFamily="18" charset="-78"/>
              </a:rPr>
              <a:t> length of 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it about 5-10 </a:t>
            </a:r>
            <a:r>
              <a:rPr lang="en-US" dirty="0">
                <a:latin typeface="Andalus" pitchFamily="18" charset="-78"/>
                <a:cs typeface="Andalus" pitchFamily="18" charset="-78"/>
              </a:rPr>
              <a:t>meters, The adult 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has </a:t>
            </a:r>
            <a:r>
              <a:rPr lang="en-US" dirty="0">
                <a:latin typeface="Andalus" pitchFamily="18" charset="-78"/>
                <a:cs typeface="Andalus" pitchFamily="18" charset="-78"/>
              </a:rPr>
              <a:t>a head </a:t>
            </a:r>
            <a:r>
              <a:rPr lang="en-US" dirty="0" err="1">
                <a:latin typeface="Andalus" pitchFamily="18" charset="-78"/>
                <a:cs typeface="Andalus" pitchFamily="18" charset="-78"/>
              </a:rPr>
              <a:t>Scolex</a:t>
            </a:r>
            <a:r>
              <a:rPr lang="en-US" dirty="0">
                <a:latin typeface="Andalus" pitchFamily="18" charset="-78"/>
                <a:cs typeface="Andalus" pitchFamily="18" charset="-78"/>
              </a:rPr>
              <a:t> are large , absence of </a:t>
            </a:r>
            <a:r>
              <a:rPr lang="en-US" dirty="0" err="1">
                <a:latin typeface="Andalus" pitchFamily="18" charset="-78"/>
                <a:cs typeface="Andalus" pitchFamily="18" charset="-78"/>
              </a:rPr>
              <a:t>rostellum</a:t>
            </a:r>
            <a:r>
              <a:rPr lang="en-US" dirty="0">
                <a:latin typeface="Andalus" pitchFamily="18" charset="-78"/>
                <a:cs typeface="Andalus" pitchFamily="18" charset="-78"/>
              </a:rPr>
              <a:t> and hooks and It has four muscular 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suckers </a:t>
            </a:r>
            <a:endParaRPr lang="en-US" dirty="0">
              <a:latin typeface="Andalus" pitchFamily="18" charset="-78"/>
              <a:cs typeface="Andalus" pitchFamily="18" charset="-78"/>
            </a:endParaRPr>
          </a:p>
          <a:p>
            <a:pPr marL="0" indent="0" algn="l" rtl="0">
              <a:buFont typeface="Wingdings" pitchFamily="2" charset="2"/>
              <a:buNone/>
            </a:pPr>
            <a:r>
              <a:rPr lang="en-US" dirty="0" smtClean="0">
                <a:latin typeface="Andalus" pitchFamily="18" charset="-78"/>
                <a:cs typeface="Andalus" pitchFamily="18" charset="-78"/>
              </a:rPr>
              <a:t> </a:t>
            </a:r>
            <a:endParaRPr lang="ar-IQ" dirty="0">
              <a:latin typeface="Andalus" pitchFamily="18" charset="-78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24580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322</TotalTime>
  <Words>575</Words>
  <Application>Microsoft Office PowerPoint</Application>
  <PresentationFormat>عرض على الشاشة (3:4)‏</PresentationFormat>
  <Paragraphs>78</Paragraphs>
  <Slides>16</Slides>
  <Notes>1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16</vt:i4>
      </vt:variant>
    </vt:vector>
  </HeadingPairs>
  <TitlesOfParts>
    <vt:vector size="17" baseType="lpstr">
      <vt:lpstr>سمة Office</vt:lpstr>
      <vt:lpstr>Tapeworm  (Taenia  spp) </vt:lpstr>
      <vt:lpstr>Taxonomy</vt:lpstr>
      <vt:lpstr>General characteristics </vt:lpstr>
      <vt:lpstr>General characteristics </vt:lpstr>
      <vt:lpstr>General characteristics</vt:lpstr>
      <vt:lpstr>عرض تقديمي في PowerPoint</vt:lpstr>
      <vt:lpstr>عرض تقديمي في PowerPoint</vt:lpstr>
      <vt:lpstr>Type of tapeworm</vt:lpstr>
      <vt:lpstr>عرض تقديمي في PowerPoint</vt:lpstr>
      <vt:lpstr>عرض تقديمي في PowerPoint</vt:lpstr>
      <vt:lpstr>عرض تقديمي في PowerPoint</vt:lpstr>
      <vt:lpstr>Larval stage </vt:lpstr>
      <vt:lpstr>عرض تقديمي في PowerPoint</vt:lpstr>
      <vt:lpstr>Laboratory diagnosis of Taeniasis</vt:lpstr>
      <vt:lpstr>Differences between T. saginata and T. solium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Tapeworm  (Taenia  spp) </dc:title>
  <dc:creator>Dr.Katherine</dc:creator>
  <cp:lastModifiedBy>Dr.Katherine</cp:lastModifiedBy>
  <cp:revision>29</cp:revision>
  <dcterms:created xsi:type="dcterms:W3CDTF">2021-03-09T16:39:29Z</dcterms:created>
  <dcterms:modified xsi:type="dcterms:W3CDTF">2021-03-10T00:04:41Z</dcterms:modified>
</cp:coreProperties>
</file>